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90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DE450BD4-2DFA-440B-842E-F2BC3A4B08BA}" type="datetimeFigureOut">
              <a:rPr lang="en-US" smtClean="0"/>
              <a:t>4/8/2022</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AACD5104-0713-4E37-AB53-192CCF2BDE8C}"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DE450BD4-2DFA-440B-842E-F2BC3A4B08BA}" type="datetimeFigureOut">
              <a:rPr lang="en-US" smtClean="0"/>
              <a:t>4/8/2022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CD5104-0713-4E37-AB53-192CCF2BDE8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DE450BD4-2DFA-440B-842E-F2BC3A4B08BA}" type="datetimeFigureOut">
              <a:rPr lang="en-US" smtClean="0"/>
              <a:t>4/8/2022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CD5104-0713-4E37-AB53-192CCF2BDE8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DE450BD4-2DFA-440B-842E-F2BC3A4B08BA}" type="datetimeFigureOut">
              <a:rPr lang="en-US" smtClean="0"/>
              <a:t>4/8/2022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CD5104-0713-4E37-AB53-192CCF2BDE8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DE450BD4-2DFA-440B-842E-F2BC3A4B08BA}" type="datetimeFigureOut">
              <a:rPr lang="en-US" smtClean="0"/>
              <a:t>4/8/2022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CD5104-0713-4E37-AB53-192CCF2BDE8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5" name="Date Placeholder 4"/>
          <p:cNvSpPr>
            <a:spLocks noGrp="1"/>
          </p:cNvSpPr>
          <p:nvPr>
            <p:ph type="dt" sz="half" idx="10"/>
          </p:nvPr>
        </p:nvSpPr>
        <p:spPr/>
        <p:txBody>
          <a:bodyPr/>
          <a:lstStyle/>
          <a:p>
            <a:fld id="{DE450BD4-2DFA-440B-842E-F2BC3A4B08BA}" type="datetimeFigureOut">
              <a:rPr lang="en-US" smtClean="0"/>
              <a:t>4/8/2022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CD5104-0713-4E37-AB53-192CCF2BDE8C}"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DE450BD4-2DFA-440B-842E-F2BC3A4B08BA}" type="datetimeFigureOut">
              <a:rPr lang="en-US" smtClean="0"/>
              <a:t>4/8/2022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CD5104-0713-4E37-AB53-192CCF2BDE8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DE450BD4-2DFA-440B-842E-F2BC3A4B08BA}" type="datetimeFigureOut">
              <a:rPr lang="en-US" smtClean="0"/>
              <a:t>4/8/2022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CD5104-0713-4E37-AB53-192CCF2BDE8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450BD4-2DFA-440B-842E-F2BC3A4B08BA}" type="datetimeFigureOut">
              <a:rPr lang="en-US" smtClean="0"/>
              <a:t>4/8/2022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CD5104-0713-4E37-AB53-192CCF2BDE8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DE450BD4-2DFA-440B-842E-F2BC3A4B08BA}" type="datetimeFigureOut">
              <a:rPr lang="en-US" smtClean="0"/>
              <a:t>4/8/2022</a:t>
            </a:fld>
            <a:endParaRPr lang="en-US"/>
          </a:p>
        </p:txBody>
      </p:sp>
      <p:sp>
        <p:nvSpPr>
          <p:cNvPr id="7" name="Slide Number Placeholder 6"/>
          <p:cNvSpPr>
            <a:spLocks noGrp="1"/>
          </p:cNvSpPr>
          <p:nvPr>
            <p:ph type="sldNum" sz="quarter" idx="12"/>
          </p:nvPr>
        </p:nvSpPr>
        <p:spPr/>
        <p:txBody>
          <a:bodyPr/>
          <a:lstStyle/>
          <a:p>
            <a:fld id="{AACD5104-0713-4E37-AB53-192CCF2BDE8C}"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ar-SA" smtClean="0"/>
              <a:t>انقر لتحرير نمط العنوان الرئيسي</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ar-SA" smtClean="0"/>
              <a:t>انقر لتحرير نمط العنوان الرئيسي</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DE450BD4-2DFA-440B-842E-F2BC3A4B08BA}" type="datetimeFigureOut">
              <a:rPr lang="en-US" smtClean="0"/>
              <a:t>4/8/2022</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AACD5104-0713-4E37-AB53-192CCF2BDE8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DE450BD4-2DFA-440B-842E-F2BC3A4B08BA}" type="datetimeFigureOut">
              <a:rPr lang="en-US" smtClean="0"/>
              <a:t>4/8/2022</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AACD5104-0713-4E37-AB53-192CCF2BDE8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539552" y="404664"/>
            <a:ext cx="7345803" cy="4104456"/>
          </a:xfrm>
        </p:spPr>
        <p:txBody>
          <a:bodyPr>
            <a:normAutofit/>
          </a:bodyPr>
          <a:lstStyle/>
          <a:p>
            <a:pPr lvl="0" algn="r" rtl="1"/>
            <a:r>
              <a:rPr lang="ar-IQ" sz="5400" b="1" dirty="0" smtClean="0">
                <a:solidFill>
                  <a:schemeClr val="accent3">
                    <a:lumMod val="75000"/>
                  </a:schemeClr>
                </a:solidFill>
                <a:cs typeface="+mn-cs"/>
              </a:rPr>
              <a:t>   </a:t>
            </a:r>
            <a:r>
              <a:rPr lang="en-US" sz="5400" b="1" dirty="0">
                <a:solidFill>
                  <a:schemeClr val="accent3">
                    <a:lumMod val="75000"/>
                  </a:schemeClr>
                </a:solidFill>
                <a:cs typeface="+mn-cs"/>
              </a:rPr>
              <a:t/>
            </a:r>
            <a:br>
              <a:rPr lang="en-US" sz="5400" b="1" dirty="0">
                <a:solidFill>
                  <a:schemeClr val="accent3">
                    <a:lumMod val="75000"/>
                  </a:schemeClr>
                </a:solidFill>
                <a:cs typeface="+mn-cs"/>
              </a:rPr>
            </a:br>
            <a:r>
              <a:rPr lang="ar-IQ" sz="5400" b="1" dirty="0">
                <a:solidFill>
                  <a:schemeClr val="accent3">
                    <a:lumMod val="75000"/>
                  </a:schemeClr>
                </a:solidFill>
                <a:cs typeface="+mn-cs"/>
              </a:rPr>
              <a:t>انواع طرق السباحة</a:t>
            </a:r>
            <a:r>
              <a:rPr lang="en-US" sz="5400" b="1" dirty="0">
                <a:solidFill>
                  <a:schemeClr val="accent3">
                    <a:lumMod val="75000"/>
                  </a:schemeClr>
                </a:solidFill>
                <a:cs typeface="+mn-cs"/>
              </a:rPr>
              <a:t/>
            </a:r>
            <a:br>
              <a:rPr lang="en-US" sz="5400" b="1" dirty="0">
                <a:solidFill>
                  <a:schemeClr val="accent3">
                    <a:lumMod val="75000"/>
                  </a:schemeClr>
                </a:solidFill>
                <a:cs typeface="+mn-cs"/>
              </a:rPr>
            </a:br>
            <a:r>
              <a:rPr lang="ar-IQ" sz="5400" b="1" dirty="0">
                <a:solidFill>
                  <a:schemeClr val="accent3">
                    <a:lumMod val="75000"/>
                  </a:schemeClr>
                </a:solidFill>
                <a:cs typeface="+mn-cs"/>
              </a:rPr>
              <a:t>العوامل الاساسية في تعليم السباحة.</a:t>
            </a:r>
            <a:endParaRPr lang="en-US" sz="5400" b="1" dirty="0">
              <a:solidFill>
                <a:schemeClr val="accent3">
                  <a:lumMod val="75000"/>
                </a:schemeClr>
              </a:solidFill>
              <a:cs typeface="+mn-cs"/>
            </a:endParaRPr>
          </a:p>
        </p:txBody>
      </p:sp>
      <p:sp>
        <p:nvSpPr>
          <p:cNvPr id="3" name="عنوان فرعي 2"/>
          <p:cNvSpPr>
            <a:spLocks noGrp="1"/>
          </p:cNvSpPr>
          <p:nvPr>
            <p:ph type="subTitle" idx="1"/>
          </p:nvPr>
        </p:nvSpPr>
        <p:spPr>
          <a:xfrm>
            <a:off x="539552" y="4437112"/>
            <a:ext cx="7647632" cy="1260629"/>
          </a:xfrm>
        </p:spPr>
        <p:txBody>
          <a:bodyPr>
            <a:noAutofit/>
          </a:bodyPr>
          <a:lstStyle/>
          <a:p>
            <a:pPr algn="r" rtl="1"/>
            <a:r>
              <a:rPr lang="ar-IQ" sz="3600" b="1" dirty="0" smtClean="0">
                <a:cs typeface="Akhbar MT" pitchFamily="2" charset="-78"/>
              </a:rPr>
              <a:t>                                                           اعداد                                                     </a:t>
            </a:r>
          </a:p>
          <a:p>
            <a:pPr algn="l" rtl="1"/>
            <a:r>
              <a:rPr lang="ar-IQ" sz="3600" b="1" dirty="0" smtClean="0">
                <a:cs typeface="Akhbar MT" pitchFamily="2" charset="-78"/>
              </a:rPr>
              <a:t>د سهير طه ياسين</a:t>
            </a:r>
            <a:endParaRPr lang="en-US" sz="3600" b="1" dirty="0">
              <a:cs typeface="Akhbar MT" pitchFamily="2" charset="-78"/>
            </a:endParaRPr>
          </a:p>
        </p:txBody>
      </p:sp>
    </p:spTree>
    <p:extLst>
      <p:ext uri="{BB962C8B-B14F-4D97-AF65-F5344CB8AC3E}">
        <p14:creationId xmlns:p14="http://schemas.microsoft.com/office/powerpoint/2010/main" val="42371190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a:xfrm>
            <a:off x="1043492" y="2323652"/>
            <a:ext cx="7272924" cy="3841652"/>
          </a:xfrm>
        </p:spPr>
        <p:txBody>
          <a:bodyPr/>
          <a:lstStyle/>
          <a:p>
            <a:pPr marL="68580" indent="0" algn="ctr">
              <a:buNone/>
            </a:pPr>
            <a:endParaRPr lang="ar-IQ" sz="4400" dirty="0" smtClean="0">
              <a:cs typeface="Akhbar MT" pitchFamily="2" charset="-78"/>
            </a:endParaRPr>
          </a:p>
          <a:p>
            <a:pPr marL="1892808" lvl="8" indent="0" algn="r" rtl="1">
              <a:buNone/>
            </a:pPr>
            <a:r>
              <a:rPr lang="ar-IQ" sz="9600" dirty="0" smtClean="0">
                <a:solidFill>
                  <a:schemeClr val="accent1">
                    <a:lumMod val="50000"/>
                  </a:schemeClr>
                </a:solidFill>
                <a:cs typeface="Akhbar MT" pitchFamily="2" charset="-78"/>
              </a:rPr>
              <a:t>     </a:t>
            </a:r>
            <a:r>
              <a:rPr lang="ar-IQ" sz="11500" dirty="0" smtClean="0">
                <a:solidFill>
                  <a:schemeClr val="accent1">
                    <a:lumMod val="50000"/>
                  </a:schemeClr>
                </a:solidFill>
                <a:cs typeface="Akhbar MT" pitchFamily="2" charset="-78"/>
              </a:rPr>
              <a:t>تم</a:t>
            </a:r>
            <a:endParaRPr lang="en-US" sz="9600" dirty="0">
              <a:solidFill>
                <a:schemeClr val="accent1">
                  <a:lumMod val="50000"/>
                </a:schemeClr>
              </a:solidFill>
              <a:cs typeface="Akhbar MT" pitchFamily="2" charset="-78"/>
            </a:endParaRPr>
          </a:p>
        </p:txBody>
      </p:sp>
    </p:spTree>
    <p:extLst>
      <p:ext uri="{BB962C8B-B14F-4D97-AF65-F5344CB8AC3E}">
        <p14:creationId xmlns:p14="http://schemas.microsoft.com/office/powerpoint/2010/main" val="2457427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043608" y="764704"/>
            <a:ext cx="7024744" cy="1152128"/>
          </a:xfrm>
        </p:spPr>
        <p:txBody>
          <a:bodyPr>
            <a:normAutofit fontScale="90000"/>
          </a:bodyPr>
          <a:lstStyle/>
          <a:p>
            <a:pPr algn="r" rtl="1"/>
            <a:r>
              <a:rPr lang="ar-IQ" sz="6000" b="1" dirty="0" smtClean="0">
                <a:solidFill>
                  <a:schemeClr val="tx2">
                    <a:lumMod val="50000"/>
                  </a:schemeClr>
                </a:solidFill>
                <a:cs typeface="Akhbar MT" pitchFamily="2" charset="-78"/>
              </a:rPr>
              <a:t/>
            </a:r>
            <a:br>
              <a:rPr lang="ar-IQ" sz="6000" b="1" dirty="0" smtClean="0">
                <a:solidFill>
                  <a:schemeClr val="tx2">
                    <a:lumMod val="50000"/>
                  </a:schemeClr>
                </a:solidFill>
                <a:cs typeface="Akhbar MT" pitchFamily="2" charset="-78"/>
              </a:rPr>
            </a:br>
            <a:r>
              <a:rPr lang="ar-IQ" sz="6000" b="1" dirty="0">
                <a:solidFill>
                  <a:schemeClr val="tx2">
                    <a:lumMod val="50000"/>
                  </a:schemeClr>
                </a:solidFill>
                <a:cs typeface="Akhbar MT" pitchFamily="2" charset="-78"/>
              </a:rPr>
              <a:t/>
            </a:r>
            <a:br>
              <a:rPr lang="ar-IQ" sz="6000" b="1" dirty="0">
                <a:solidFill>
                  <a:schemeClr val="tx2">
                    <a:lumMod val="50000"/>
                  </a:schemeClr>
                </a:solidFill>
                <a:cs typeface="Akhbar MT" pitchFamily="2" charset="-78"/>
              </a:rPr>
            </a:br>
            <a:r>
              <a:rPr lang="ar-IQ" sz="6000" b="1" dirty="0" smtClean="0">
                <a:solidFill>
                  <a:schemeClr val="tx2">
                    <a:lumMod val="50000"/>
                  </a:schemeClr>
                </a:solidFill>
                <a:cs typeface="Akhbar MT" pitchFamily="2" charset="-78"/>
              </a:rPr>
              <a:t/>
            </a:r>
            <a:br>
              <a:rPr lang="ar-IQ" sz="6000" b="1" dirty="0" smtClean="0">
                <a:solidFill>
                  <a:schemeClr val="tx2">
                    <a:lumMod val="50000"/>
                  </a:schemeClr>
                </a:solidFill>
                <a:cs typeface="Akhbar MT" pitchFamily="2" charset="-78"/>
              </a:rPr>
            </a:br>
            <a:r>
              <a:rPr lang="ar-IQ" sz="6000" b="1" dirty="0" smtClean="0">
                <a:solidFill>
                  <a:schemeClr val="tx2">
                    <a:lumMod val="50000"/>
                  </a:schemeClr>
                </a:solidFill>
                <a:cs typeface="Akhbar MT" pitchFamily="2" charset="-78"/>
              </a:rPr>
              <a:t>انواع </a:t>
            </a:r>
            <a:r>
              <a:rPr lang="ar-IQ" sz="6000" b="1" dirty="0">
                <a:solidFill>
                  <a:schemeClr val="tx2">
                    <a:lumMod val="50000"/>
                  </a:schemeClr>
                </a:solidFill>
                <a:cs typeface="Akhbar MT" pitchFamily="2" charset="-78"/>
              </a:rPr>
              <a:t>طرق السباحة </a:t>
            </a:r>
            <a:r>
              <a:rPr lang="en-US" dirty="0"/>
              <a:t/>
            </a:r>
            <a:br>
              <a:rPr lang="en-US" dirty="0"/>
            </a:br>
            <a:endParaRPr lang="en-US" dirty="0"/>
          </a:p>
        </p:txBody>
      </p:sp>
      <p:sp>
        <p:nvSpPr>
          <p:cNvPr id="3" name="عنصر نائب للمحتوى 2"/>
          <p:cNvSpPr>
            <a:spLocks noGrp="1"/>
          </p:cNvSpPr>
          <p:nvPr>
            <p:ph idx="1"/>
          </p:nvPr>
        </p:nvSpPr>
        <p:spPr>
          <a:xfrm>
            <a:off x="1043492" y="1412776"/>
            <a:ext cx="7200916" cy="4419853"/>
          </a:xfrm>
        </p:spPr>
        <p:txBody>
          <a:bodyPr>
            <a:normAutofit lnSpcReduction="10000"/>
          </a:bodyPr>
          <a:lstStyle/>
          <a:p>
            <a:pPr lvl="0" algn="r" rtl="1"/>
            <a:r>
              <a:rPr lang="ar-IQ" sz="3600" b="1" dirty="0">
                <a:cs typeface="Akhbar MT" pitchFamily="2" charset="-78"/>
              </a:rPr>
              <a:t>1</a:t>
            </a:r>
            <a:r>
              <a:rPr lang="ar-IQ" sz="3600" b="1" dirty="0">
                <a:solidFill>
                  <a:srgbClr val="FF0000"/>
                </a:solidFill>
                <a:cs typeface="Akhbar MT" pitchFamily="2" charset="-78"/>
              </a:rPr>
              <a:t>- السباحة الحرة :</a:t>
            </a:r>
            <a:endParaRPr lang="en-US" sz="3600" dirty="0">
              <a:solidFill>
                <a:srgbClr val="FF0000"/>
              </a:solidFill>
              <a:cs typeface="Akhbar MT" pitchFamily="2" charset="-78"/>
            </a:endParaRPr>
          </a:p>
          <a:p>
            <a:pPr algn="r" rtl="1"/>
            <a:r>
              <a:rPr lang="ar-IQ" sz="3600" dirty="0">
                <a:cs typeface="Akhbar MT" pitchFamily="2" charset="-78"/>
              </a:rPr>
              <a:t>وتكون بطريق الزحف  على البطن وتحريك الذراعين بصورة متعاقبة ومتوافقة مع حركة الرجلين ,وفي سباحة المنافسات تكون دورة الذراع ذا اهمية كبيرة اذ يكون لدي السباحين المحترفين القدرة على قطع مسافة السباق بمعدل 2 م لكل دورة ذراع تقريبا.</a:t>
            </a:r>
            <a:endParaRPr lang="en-US" sz="3600" dirty="0">
              <a:cs typeface="Akhbar MT" pitchFamily="2" charset="-78"/>
            </a:endParaRPr>
          </a:p>
          <a:p>
            <a:pPr algn="r" rtl="1"/>
            <a:r>
              <a:rPr lang="ar-IQ" sz="3600" dirty="0">
                <a:cs typeface="Akhbar MT" pitchFamily="2" charset="-78"/>
              </a:rPr>
              <a:t>المسافة في حوض 50 م :</a:t>
            </a:r>
            <a:endParaRPr lang="en-US" sz="3600" dirty="0">
              <a:cs typeface="Akhbar MT" pitchFamily="2" charset="-78"/>
            </a:endParaRPr>
          </a:p>
          <a:p>
            <a:pPr lvl="4" algn="r" rtl="1"/>
            <a:r>
              <a:rPr lang="ar-IQ" sz="2400" dirty="0">
                <a:cs typeface="Akhbar MT" pitchFamily="2" charset="-78"/>
              </a:rPr>
              <a:t>50، 100، 200، 400، 800، 1500 .</a:t>
            </a:r>
            <a:endParaRPr lang="en-US" sz="2400" dirty="0">
              <a:cs typeface="Akhbar MT" pitchFamily="2" charset="-78"/>
            </a:endParaRPr>
          </a:p>
          <a:p>
            <a:pPr algn="r" rtl="1"/>
            <a:endParaRPr lang="en-US" dirty="0"/>
          </a:p>
        </p:txBody>
      </p:sp>
    </p:spTree>
    <p:extLst>
      <p:ext uri="{BB962C8B-B14F-4D97-AF65-F5344CB8AC3E}">
        <p14:creationId xmlns:p14="http://schemas.microsoft.com/office/powerpoint/2010/main" val="17170385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15616" y="1340768"/>
            <a:ext cx="7200799" cy="4752528"/>
          </a:xfrm>
        </p:spPr>
      </p:pic>
    </p:spTree>
    <p:extLst>
      <p:ext uri="{BB962C8B-B14F-4D97-AF65-F5344CB8AC3E}">
        <p14:creationId xmlns:p14="http://schemas.microsoft.com/office/powerpoint/2010/main" val="2461409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043608" y="908720"/>
            <a:ext cx="7024744" cy="1575048"/>
          </a:xfrm>
        </p:spPr>
        <p:txBody>
          <a:bodyPr>
            <a:noAutofit/>
          </a:bodyPr>
          <a:lstStyle/>
          <a:p>
            <a:pPr lvl="0" algn="r" rtl="1"/>
            <a:r>
              <a:rPr lang="ar-IQ" sz="4800" b="1" dirty="0" smtClean="0">
                <a:solidFill>
                  <a:schemeClr val="accent3"/>
                </a:solidFill>
                <a:cs typeface="Akhbar MT" pitchFamily="2" charset="-78"/>
              </a:rPr>
              <a:t>2- </a:t>
            </a:r>
            <a:r>
              <a:rPr lang="ar-IQ" sz="4800" b="1" dirty="0">
                <a:solidFill>
                  <a:schemeClr val="accent3"/>
                </a:solidFill>
                <a:cs typeface="Akhbar MT" pitchFamily="2" charset="-78"/>
              </a:rPr>
              <a:t>سباحة الصدر:</a:t>
            </a:r>
            <a:r>
              <a:rPr lang="en-US" sz="4800" dirty="0">
                <a:cs typeface="Akhbar MT" pitchFamily="2" charset="-78"/>
              </a:rPr>
              <a:t/>
            </a:r>
            <a:br>
              <a:rPr lang="en-US" sz="4800" dirty="0">
                <a:cs typeface="Akhbar MT" pitchFamily="2" charset="-78"/>
              </a:rPr>
            </a:br>
            <a:endParaRPr lang="en-US" sz="4800" dirty="0">
              <a:cs typeface="Akhbar MT" pitchFamily="2" charset="-78"/>
            </a:endParaRPr>
          </a:p>
        </p:txBody>
      </p:sp>
      <p:sp>
        <p:nvSpPr>
          <p:cNvPr id="3" name="عنصر نائب للمحتوى 2"/>
          <p:cNvSpPr>
            <a:spLocks noGrp="1"/>
          </p:cNvSpPr>
          <p:nvPr>
            <p:ph idx="1"/>
          </p:nvPr>
        </p:nvSpPr>
        <p:spPr>
          <a:xfrm>
            <a:off x="1043492" y="1988840"/>
            <a:ext cx="7344932" cy="3843789"/>
          </a:xfrm>
        </p:spPr>
        <p:txBody>
          <a:bodyPr/>
          <a:lstStyle/>
          <a:p>
            <a:pPr algn="r" rtl="1"/>
            <a:r>
              <a:rPr lang="ar-IQ" sz="3600" b="1" dirty="0">
                <a:cs typeface="Akhbar MT" pitchFamily="2" charset="-78"/>
              </a:rPr>
              <a:t>وفيها يكون الجسم مغمورا في الماء ما عدا الرأس  يقوم السباح بتحريك كلتي الذراعين  داخل الماء برسم دائرة امام الصدر وعمل دورة كاملة (شدة ذراع كاملة الى الرجلين ، يتم اكمال دورة عن طريق (شدة ذراع ودفعة رجلين ). </a:t>
            </a:r>
            <a:endParaRPr lang="en-US" sz="3600" dirty="0">
              <a:cs typeface="Akhbar MT" pitchFamily="2" charset="-78"/>
            </a:endParaRPr>
          </a:p>
          <a:p>
            <a:pPr algn="r" rtl="1"/>
            <a:r>
              <a:rPr lang="ar-IQ" sz="3600" b="1" dirty="0">
                <a:cs typeface="Akhbar MT" pitchFamily="2" charset="-78"/>
              </a:rPr>
              <a:t>المسافات : حوض 50 م :50،  100، 200 </a:t>
            </a:r>
            <a:endParaRPr lang="en-US" sz="3600" dirty="0">
              <a:cs typeface="Akhbar MT" pitchFamily="2" charset="-78"/>
            </a:endParaRPr>
          </a:p>
          <a:p>
            <a:pPr algn="r" rtl="1"/>
            <a:endParaRPr lang="en-US" dirty="0"/>
          </a:p>
        </p:txBody>
      </p:sp>
    </p:spTree>
    <p:extLst>
      <p:ext uri="{BB962C8B-B14F-4D97-AF65-F5344CB8AC3E}">
        <p14:creationId xmlns:p14="http://schemas.microsoft.com/office/powerpoint/2010/main" val="120180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03648" y="1700808"/>
            <a:ext cx="6552727" cy="3312368"/>
          </a:xfrm>
        </p:spPr>
      </p:pic>
    </p:spTree>
    <p:extLst>
      <p:ext uri="{BB962C8B-B14F-4D97-AF65-F5344CB8AC3E}">
        <p14:creationId xmlns:p14="http://schemas.microsoft.com/office/powerpoint/2010/main" val="25408450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lvl="0" algn="r"/>
            <a:r>
              <a:rPr lang="ar-IQ" sz="3600" b="1" dirty="0">
                <a:solidFill>
                  <a:srgbClr val="7030A0"/>
                </a:solidFill>
              </a:rPr>
              <a:t>3- سباحة الظهر </a:t>
            </a:r>
            <a:r>
              <a:rPr lang="ar-IQ" sz="3600" b="1" dirty="0"/>
              <a:t>:</a:t>
            </a:r>
            <a:r>
              <a:rPr lang="en-US" sz="3600" dirty="0"/>
              <a:t/>
            </a:r>
            <a:br>
              <a:rPr lang="en-US" sz="3600" dirty="0"/>
            </a:br>
            <a:endParaRPr lang="en-US" sz="3600" dirty="0"/>
          </a:p>
        </p:txBody>
      </p:sp>
      <p:sp>
        <p:nvSpPr>
          <p:cNvPr id="3" name="عنصر نائب للمحتوى 2"/>
          <p:cNvSpPr>
            <a:spLocks noGrp="1"/>
          </p:cNvSpPr>
          <p:nvPr>
            <p:ph idx="1"/>
          </p:nvPr>
        </p:nvSpPr>
        <p:spPr>
          <a:xfrm>
            <a:off x="1043492" y="1844824"/>
            <a:ext cx="7200916" cy="3987805"/>
          </a:xfrm>
        </p:spPr>
        <p:txBody>
          <a:bodyPr/>
          <a:lstStyle/>
          <a:p>
            <a:pPr algn="r" rtl="1"/>
            <a:r>
              <a:rPr lang="ar-IQ" sz="3600" b="1" dirty="0">
                <a:cs typeface="Akhbar MT" pitchFamily="2" charset="-78"/>
              </a:rPr>
              <a:t>السباحة هنا على الظهر اي وضع الاستلقاء على الماء وتحريك الذراعين بالتعاقب وبصورة توافقية مع حركة الرجلين  وفي سباحة المنافسات يجب ان يبقى السباح على ظهره طول السباق فيما عدا اثناء الدوران. </a:t>
            </a:r>
            <a:endParaRPr lang="en-US" sz="3600" dirty="0">
              <a:cs typeface="Akhbar MT" pitchFamily="2" charset="-78"/>
            </a:endParaRPr>
          </a:p>
          <a:p>
            <a:pPr algn="r" rtl="1"/>
            <a:r>
              <a:rPr lang="ar-IQ" sz="3600" b="1" dirty="0">
                <a:cs typeface="Akhbar MT" pitchFamily="2" charset="-78"/>
              </a:rPr>
              <a:t>المسافات في حوض 50 م </a:t>
            </a:r>
            <a:endParaRPr lang="en-US" sz="3600" dirty="0">
              <a:cs typeface="Akhbar MT" pitchFamily="2" charset="-78"/>
            </a:endParaRPr>
          </a:p>
          <a:p>
            <a:pPr algn="r" rtl="1"/>
            <a:r>
              <a:rPr lang="ar-IQ" sz="3600" b="1" dirty="0">
                <a:cs typeface="Akhbar MT" pitchFamily="2" charset="-78"/>
              </a:rPr>
              <a:t>50، 100، 200، </a:t>
            </a:r>
            <a:endParaRPr lang="en-US" sz="3600" dirty="0">
              <a:cs typeface="Akhbar MT" pitchFamily="2" charset="-78"/>
            </a:endParaRPr>
          </a:p>
          <a:p>
            <a:pPr algn="r" rtl="1"/>
            <a:endParaRPr lang="en-US" dirty="0"/>
          </a:p>
        </p:txBody>
      </p:sp>
    </p:spTree>
    <p:extLst>
      <p:ext uri="{BB962C8B-B14F-4D97-AF65-F5344CB8AC3E}">
        <p14:creationId xmlns:p14="http://schemas.microsoft.com/office/powerpoint/2010/main" val="40026534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55577" y="1556792"/>
            <a:ext cx="7632848" cy="3816424"/>
          </a:xfrm>
        </p:spPr>
      </p:pic>
    </p:spTree>
    <p:extLst>
      <p:ext uri="{BB962C8B-B14F-4D97-AF65-F5344CB8AC3E}">
        <p14:creationId xmlns:p14="http://schemas.microsoft.com/office/powerpoint/2010/main" val="1066929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lvl="0" algn="r"/>
            <a:r>
              <a:rPr lang="ar-IQ" sz="4900" b="1" dirty="0">
                <a:solidFill>
                  <a:srgbClr val="C00000"/>
                </a:solidFill>
                <a:cs typeface="Akhbar MT" pitchFamily="2" charset="-78"/>
              </a:rPr>
              <a:t>4- سباحة الفراشة: </a:t>
            </a:r>
            <a:r>
              <a:rPr lang="en-US" dirty="0"/>
              <a:t/>
            </a:r>
            <a:br>
              <a:rPr lang="en-US" dirty="0"/>
            </a:br>
            <a:endParaRPr lang="en-US" dirty="0"/>
          </a:p>
        </p:txBody>
      </p:sp>
      <p:sp>
        <p:nvSpPr>
          <p:cNvPr id="3" name="عنصر نائب للمحتوى 2"/>
          <p:cNvSpPr>
            <a:spLocks noGrp="1"/>
          </p:cNvSpPr>
          <p:nvPr>
            <p:ph idx="1"/>
          </p:nvPr>
        </p:nvSpPr>
        <p:spPr>
          <a:xfrm>
            <a:off x="1043492" y="1556792"/>
            <a:ext cx="6777317" cy="4275837"/>
          </a:xfrm>
        </p:spPr>
        <p:txBody>
          <a:bodyPr>
            <a:normAutofit lnSpcReduction="10000"/>
          </a:bodyPr>
          <a:lstStyle/>
          <a:p>
            <a:pPr algn="r" rtl="1"/>
            <a:r>
              <a:rPr lang="ar-IQ" sz="4000" b="1" dirty="0">
                <a:cs typeface="Akhbar MT" pitchFamily="2" charset="-78"/>
              </a:rPr>
              <a:t>يقوم السباح بتحريك كلتي الذراعين الى الامام وفوق الماء ومن ثم يدفعهما الى الخلف معا ويعيد الحركة بشكل متواصل ،وتكون حركة الرجلين معا الى اعلى واسفل بالتماثل في ان واحد. </a:t>
            </a:r>
            <a:endParaRPr lang="en-US" sz="4000" dirty="0">
              <a:cs typeface="Akhbar MT" pitchFamily="2" charset="-78"/>
            </a:endParaRPr>
          </a:p>
          <a:p>
            <a:pPr algn="r" rtl="1"/>
            <a:r>
              <a:rPr lang="ar-IQ" sz="4000" b="1" dirty="0">
                <a:cs typeface="Akhbar MT" pitchFamily="2" charset="-78"/>
              </a:rPr>
              <a:t>المسافات حوض 50 م </a:t>
            </a:r>
            <a:r>
              <a:rPr lang="ar-IQ" sz="4000" b="1" dirty="0" smtClean="0">
                <a:cs typeface="Akhbar MT" pitchFamily="2" charset="-78"/>
              </a:rPr>
              <a:t>:</a:t>
            </a:r>
            <a:endParaRPr lang="ar-IQ" sz="4000" dirty="0">
              <a:cs typeface="Akhbar MT" pitchFamily="2" charset="-78"/>
            </a:endParaRPr>
          </a:p>
          <a:p>
            <a:pPr algn="r" rtl="1"/>
            <a:r>
              <a:rPr lang="ar-IQ" sz="3600" b="1" dirty="0" smtClean="0">
                <a:cs typeface="Akhbar MT" pitchFamily="2" charset="-78"/>
              </a:rPr>
              <a:t>50</a:t>
            </a:r>
            <a:r>
              <a:rPr lang="ar-IQ" sz="3600" b="1" dirty="0">
                <a:cs typeface="Akhbar MT" pitchFamily="2" charset="-78"/>
              </a:rPr>
              <a:t>، 100، 200 .</a:t>
            </a:r>
            <a:endParaRPr lang="en-US" sz="3600" dirty="0">
              <a:cs typeface="Akhbar MT" pitchFamily="2" charset="-78"/>
            </a:endParaRPr>
          </a:p>
          <a:p>
            <a:pPr algn="r"/>
            <a:endParaRPr lang="en-US" dirty="0"/>
          </a:p>
        </p:txBody>
      </p:sp>
    </p:spTree>
    <p:extLst>
      <p:ext uri="{BB962C8B-B14F-4D97-AF65-F5344CB8AC3E}">
        <p14:creationId xmlns:p14="http://schemas.microsoft.com/office/powerpoint/2010/main" val="39889136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27584" y="2132856"/>
            <a:ext cx="6840760" cy="3312368"/>
          </a:xfrm>
        </p:spPr>
      </p:pic>
    </p:spTree>
    <p:extLst>
      <p:ext uri="{BB962C8B-B14F-4D97-AF65-F5344CB8AC3E}">
        <p14:creationId xmlns:p14="http://schemas.microsoft.com/office/powerpoint/2010/main" val="39427519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أوستن">
  <a:themeElements>
    <a:clrScheme name="أوستن">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أوستن">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أوستن">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39</TotalTime>
  <Words>223</Words>
  <Application>Microsoft Office PowerPoint</Application>
  <PresentationFormat>عرض على الشاشة (3:4)‏</PresentationFormat>
  <Paragraphs>21</Paragraphs>
  <Slides>10</Slides>
  <Notes>0</Notes>
  <HiddenSlides>0</HiddenSlides>
  <MMClips>0</MMClips>
  <ScaleCrop>false</ScaleCrop>
  <HeadingPairs>
    <vt:vector size="4" baseType="variant">
      <vt:variant>
        <vt:lpstr>نسق</vt:lpstr>
      </vt:variant>
      <vt:variant>
        <vt:i4>1</vt:i4>
      </vt:variant>
      <vt:variant>
        <vt:lpstr>عناوين الشرائح</vt:lpstr>
      </vt:variant>
      <vt:variant>
        <vt:i4>10</vt:i4>
      </vt:variant>
    </vt:vector>
  </HeadingPairs>
  <TitlesOfParts>
    <vt:vector size="11" baseType="lpstr">
      <vt:lpstr>أوستن</vt:lpstr>
      <vt:lpstr>    انواع طرق السباحة العوامل الاساسية في تعليم السباحة.</vt:lpstr>
      <vt:lpstr>   انواع طرق السباحة  </vt:lpstr>
      <vt:lpstr>عرض تقديمي في PowerPoint</vt:lpstr>
      <vt:lpstr>2- سباحة الصدر: </vt:lpstr>
      <vt:lpstr>عرض تقديمي في PowerPoint</vt:lpstr>
      <vt:lpstr>3- سباحة الظهر : </vt:lpstr>
      <vt:lpstr>عرض تقديمي في PowerPoint</vt:lpstr>
      <vt:lpstr>4- سباحة الفراشة:  </vt:lpstr>
      <vt:lpstr>عرض تقديمي في PowerPoint</vt:lpstr>
      <vt:lpstr>عرض تقديمي في PowerPoint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انواع طرق السباحة العوامل الاساسية في تعليم السباحة.</dc:title>
  <dc:creator>Maher</dc:creator>
  <cp:lastModifiedBy>Maher</cp:lastModifiedBy>
  <cp:revision>11</cp:revision>
  <dcterms:created xsi:type="dcterms:W3CDTF">2022-04-08T20:50:11Z</dcterms:created>
  <dcterms:modified xsi:type="dcterms:W3CDTF">2022-04-08T21:30:08Z</dcterms:modified>
</cp:coreProperties>
</file>